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media/image3.jpg" ContentType="image/jpeg"/>
  <Override PartName="/ppt/media/image4.jpg" ContentType="image/jpeg"/>
  <Override PartName="/ppt/media/image5.jpg" ContentType="image/jpeg"/>
  <Override PartName="/ppt/media/image6.jpg" ContentType="image/jpeg"/>
  <Override PartName="/ppt/media/image7.jpg" ContentType="image/jpeg"/>
  <Override PartName="/ppt/media/image8.jpg" ContentType="image/jpeg"/>
  <Override PartName="/ppt/media/image9.jpg" ContentType="image/jpeg"/>
  <Override PartName="/ppt/media/image10.jpg" ContentType="image/jpeg"/>
  <Override PartName="/ppt/media/image11.jpg" ContentType="image/jpeg"/>
  <Override PartName="/ppt/media/image12.jpg" ContentType="image/jpeg"/>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7" r:id="rId5"/>
  </p:sldIdLst>
  <p:sldSz cx="10693400" cy="15125700"/>
  <p:notesSz cx="10693400" cy="15125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E4F"/>
    <a:srgbClr val="E8B463"/>
    <a:srgbClr val="124F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p:cViewPr>
        <p:scale>
          <a:sx n="90" d="100"/>
          <a:sy n="90" d="100"/>
        </p:scale>
        <p:origin x="378" y="-555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 Billington" userId="7571e184-a0de-4c48-af7d-5b0e23320696" providerId="ADAL" clId="{E0059524-4579-4B8C-94FF-21CE63A8FA2E}"/>
    <pc:docChg chg="custSel modSld">
      <pc:chgData name="B Billington" userId="7571e184-a0de-4c48-af7d-5b0e23320696" providerId="ADAL" clId="{E0059524-4579-4B8C-94FF-21CE63A8FA2E}" dt="2023-05-18T18:17:51.692" v="386" actId="20577"/>
      <pc:docMkLst>
        <pc:docMk/>
      </pc:docMkLst>
      <pc:sldChg chg="modSp mod">
        <pc:chgData name="B Billington" userId="7571e184-a0de-4c48-af7d-5b0e23320696" providerId="ADAL" clId="{E0059524-4579-4B8C-94FF-21CE63A8FA2E}" dt="2023-05-18T18:17:51.692" v="386" actId="20577"/>
        <pc:sldMkLst>
          <pc:docMk/>
          <pc:sldMk cId="1376569328" sldId="257"/>
        </pc:sldMkLst>
        <pc:spChg chg="mod">
          <ac:chgData name="B Billington" userId="7571e184-a0de-4c48-af7d-5b0e23320696" providerId="ADAL" clId="{E0059524-4579-4B8C-94FF-21CE63A8FA2E}" dt="2023-05-18T18:15:30.964" v="83" actId="20577"/>
          <ac:spMkLst>
            <pc:docMk/>
            <pc:sldMk cId="1376569328" sldId="257"/>
            <ac:spMk id="5" creationId="{1982A7FC-2914-0845-93F9-3E83B0425557}"/>
          </ac:spMkLst>
        </pc:spChg>
        <pc:spChg chg="mod">
          <ac:chgData name="B Billington" userId="7571e184-a0de-4c48-af7d-5b0e23320696" providerId="ADAL" clId="{E0059524-4579-4B8C-94FF-21CE63A8FA2E}" dt="2023-05-18T18:17:27.798" v="310" actId="20577"/>
          <ac:spMkLst>
            <pc:docMk/>
            <pc:sldMk cId="1376569328" sldId="257"/>
            <ac:spMk id="10" creationId="{F3FA7922-A9A5-5343-9BCF-986314E695D9}"/>
          </ac:spMkLst>
        </pc:spChg>
        <pc:spChg chg="mod">
          <ac:chgData name="B Billington" userId="7571e184-a0de-4c48-af7d-5b0e23320696" providerId="ADAL" clId="{E0059524-4579-4B8C-94FF-21CE63A8FA2E}" dt="2023-05-18T18:17:51.692" v="386" actId="20577"/>
          <ac:spMkLst>
            <pc:docMk/>
            <pc:sldMk cId="1376569328" sldId="257"/>
            <ac:spMk id="11" creationId="{525BDBFD-7D8D-084C-9C6A-899EED67C2D2}"/>
          </ac:spMkLst>
        </pc:spChg>
        <pc:spChg chg="mod">
          <ac:chgData name="B Billington" userId="7571e184-a0de-4c48-af7d-5b0e23320696" providerId="ADAL" clId="{E0059524-4579-4B8C-94FF-21CE63A8FA2E}" dt="2023-05-18T18:13:55.305" v="3" actId="20577"/>
          <ac:spMkLst>
            <pc:docMk/>
            <pc:sldMk cId="1376569328" sldId="257"/>
            <ac:spMk id="16" creationId="{3BA8506F-790A-9443-9E4C-653B0A13BEE1}"/>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609600"/>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351378"/>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ED6E4F"/>
                </a:solidFill>
                <a:latin typeface="Lato"/>
                <a:cs typeface="Lato"/>
              </a:rPr>
              <a:t>Vision</a:t>
            </a:r>
            <a:r>
              <a:rPr sz="1400" b="1" spc="-10" dirty="0">
                <a:solidFill>
                  <a:srgbClr val="ED6E4F"/>
                </a:solidFill>
                <a:latin typeface="Lato"/>
                <a:cs typeface="Lato"/>
              </a:rPr>
              <a:t> Statement</a:t>
            </a:r>
            <a:endParaRPr sz="1400" dirty="0">
              <a:solidFill>
                <a:srgbClr val="ED6E4F"/>
              </a:solidFill>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330200"/>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dirty="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330200"/>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926279"/>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ED6E4F"/>
                </a:solidFill>
                <a:latin typeface="Lato"/>
                <a:cs typeface="Lato"/>
              </a:rPr>
              <a:t>Contact:</a:t>
            </a:r>
            <a:endParaRPr sz="1400" dirty="0">
              <a:solidFill>
                <a:srgbClr val="ED6E4F"/>
              </a:solidFill>
              <a:latin typeface="Lato"/>
              <a:cs typeface="Lato"/>
            </a:endParaRPr>
          </a:p>
          <a:p>
            <a:pPr marL="12700" marR="5080">
              <a:lnSpc>
                <a:spcPct val="174700"/>
              </a:lnSpc>
            </a:pPr>
            <a:r>
              <a:rPr sz="1400" b="1" spc="-10" dirty="0">
                <a:solidFill>
                  <a:srgbClr val="ED6E4F"/>
                </a:solidFill>
                <a:latin typeface="Lato"/>
                <a:cs typeface="Lato"/>
              </a:rPr>
              <a:t>Email:  </a:t>
            </a:r>
            <a:r>
              <a:rPr sz="1400" b="1" spc="-170" dirty="0">
                <a:solidFill>
                  <a:srgbClr val="ED6E4F"/>
                </a:solidFill>
                <a:latin typeface="Lato"/>
                <a:cs typeface="Lato"/>
              </a:rPr>
              <a:t>T</a:t>
            </a:r>
            <a:r>
              <a:rPr sz="1400" b="1" dirty="0">
                <a:solidFill>
                  <a:srgbClr val="ED6E4F"/>
                </a:solidFill>
                <a:latin typeface="Lato"/>
                <a:cs typeface="Lato"/>
              </a:rPr>
              <a:t>elephone:</a:t>
            </a:r>
            <a:endParaRPr sz="1400" dirty="0">
              <a:solidFill>
                <a:srgbClr val="ED6E4F"/>
              </a:solidFill>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Text Placeholder 39">
            <a:extLst>
              <a:ext uri="{FF2B5EF4-FFF2-40B4-BE49-F238E27FC236}">
                <a16:creationId xmlns:a16="http://schemas.microsoft.com/office/drawing/2014/main" id="{B7975CAF-E46F-2146-A09B-05E42AB59657}"/>
              </a:ext>
            </a:extLst>
          </p:cNvPr>
          <p:cNvSpPr>
            <a:spLocks noGrp="1"/>
          </p:cNvSpPr>
          <p:nvPr>
            <p:ph type="body" sz="quarter" idx="11"/>
          </p:nvPr>
        </p:nvSpPr>
        <p:spPr>
          <a:xfrm>
            <a:off x="489865"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2" name="Text Placeholder 39">
            <a:extLst>
              <a:ext uri="{FF2B5EF4-FFF2-40B4-BE49-F238E27FC236}">
                <a16:creationId xmlns:a16="http://schemas.microsoft.com/office/drawing/2014/main" id="{D331935A-F3D2-7945-B4D2-75DD628133E3}"/>
              </a:ext>
            </a:extLst>
          </p:cNvPr>
          <p:cNvSpPr>
            <a:spLocks noGrp="1"/>
          </p:cNvSpPr>
          <p:nvPr>
            <p:ph type="body" sz="quarter" idx="12"/>
          </p:nvPr>
        </p:nvSpPr>
        <p:spPr>
          <a:xfrm>
            <a:off x="483465"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Text Placeholder 39">
            <a:extLst>
              <a:ext uri="{FF2B5EF4-FFF2-40B4-BE49-F238E27FC236}">
                <a16:creationId xmlns:a16="http://schemas.microsoft.com/office/drawing/2014/main" id="{14484511-6E0E-AE46-89B7-307003976A26}"/>
              </a:ext>
            </a:extLst>
          </p:cNvPr>
          <p:cNvSpPr>
            <a:spLocks noGrp="1"/>
          </p:cNvSpPr>
          <p:nvPr>
            <p:ph type="body" sz="quarter" idx="13"/>
          </p:nvPr>
        </p:nvSpPr>
        <p:spPr>
          <a:xfrm>
            <a:off x="489865"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4" name="Text Placeholder 39">
            <a:extLst>
              <a:ext uri="{FF2B5EF4-FFF2-40B4-BE49-F238E27FC236}">
                <a16:creationId xmlns:a16="http://schemas.microsoft.com/office/drawing/2014/main" id="{DA8DF7AD-C705-1144-8217-65167262D292}"/>
              </a:ext>
            </a:extLst>
          </p:cNvPr>
          <p:cNvSpPr>
            <a:spLocks noGrp="1"/>
          </p:cNvSpPr>
          <p:nvPr>
            <p:ph type="body" sz="quarter" idx="14"/>
          </p:nvPr>
        </p:nvSpPr>
        <p:spPr>
          <a:xfrm>
            <a:off x="483465"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5" name="Text Placeholder 39">
            <a:extLst>
              <a:ext uri="{FF2B5EF4-FFF2-40B4-BE49-F238E27FC236}">
                <a16:creationId xmlns:a16="http://schemas.microsoft.com/office/drawing/2014/main" id="{CAADAC6D-1E17-A047-ADAE-F1F33CE132B4}"/>
              </a:ext>
            </a:extLst>
          </p:cNvPr>
          <p:cNvSpPr>
            <a:spLocks noGrp="1"/>
          </p:cNvSpPr>
          <p:nvPr>
            <p:ph type="body" sz="quarter" idx="15"/>
          </p:nvPr>
        </p:nvSpPr>
        <p:spPr>
          <a:xfrm>
            <a:off x="7154178"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6" name="Text Placeholder 39">
            <a:extLst>
              <a:ext uri="{FF2B5EF4-FFF2-40B4-BE49-F238E27FC236}">
                <a16:creationId xmlns:a16="http://schemas.microsoft.com/office/drawing/2014/main" id="{0E72D035-513B-B24A-B68A-A16D6D296132}"/>
              </a:ext>
            </a:extLst>
          </p:cNvPr>
          <p:cNvSpPr>
            <a:spLocks noGrp="1"/>
          </p:cNvSpPr>
          <p:nvPr>
            <p:ph type="body" sz="quarter" idx="16"/>
          </p:nvPr>
        </p:nvSpPr>
        <p:spPr>
          <a:xfrm>
            <a:off x="7160578"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7" name="Text Placeholder 39">
            <a:extLst>
              <a:ext uri="{FF2B5EF4-FFF2-40B4-BE49-F238E27FC236}">
                <a16:creationId xmlns:a16="http://schemas.microsoft.com/office/drawing/2014/main" id="{D471BDEE-01BC-BB4F-B8C8-175B4A3AA4F8}"/>
              </a:ext>
            </a:extLst>
          </p:cNvPr>
          <p:cNvSpPr>
            <a:spLocks noGrp="1"/>
          </p:cNvSpPr>
          <p:nvPr>
            <p:ph type="body" sz="quarter" idx="17"/>
          </p:nvPr>
        </p:nvSpPr>
        <p:spPr>
          <a:xfrm>
            <a:off x="7154178"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8" name="Text Placeholder 39">
            <a:extLst>
              <a:ext uri="{FF2B5EF4-FFF2-40B4-BE49-F238E27FC236}">
                <a16:creationId xmlns:a16="http://schemas.microsoft.com/office/drawing/2014/main" id="{807A3845-F846-9B49-9B9A-565E03FE9911}"/>
              </a:ext>
            </a:extLst>
          </p:cNvPr>
          <p:cNvSpPr>
            <a:spLocks noGrp="1"/>
          </p:cNvSpPr>
          <p:nvPr>
            <p:ph type="body" sz="quarter" idx="18"/>
          </p:nvPr>
        </p:nvSpPr>
        <p:spPr>
          <a:xfrm>
            <a:off x="7160578"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9" name="Text Placeholder 39">
            <a:extLst>
              <a:ext uri="{FF2B5EF4-FFF2-40B4-BE49-F238E27FC236}">
                <a16:creationId xmlns:a16="http://schemas.microsoft.com/office/drawing/2014/main" id="{5F853164-F295-D248-9FA5-D775C8EBFF1F}"/>
              </a:ext>
            </a:extLst>
          </p:cNvPr>
          <p:cNvSpPr>
            <a:spLocks noGrp="1"/>
          </p:cNvSpPr>
          <p:nvPr>
            <p:ph type="body" sz="quarter" idx="19"/>
          </p:nvPr>
        </p:nvSpPr>
        <p:spPr>
          <a:xfrm>
            <a:off x="7154178"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pic>
        <p:nvPicPr>
          <p:cNvPr id="60" name="Picture 59" descr="A picture containing lined, row, lot, couple&#10;&#10;Description automatically generated">
            <a:extLst>
              <a:ext uri="{FF2B5EF4-FFF2-40B4-BE49-F238E27FC236}">
                <a16:creationId xmlns:a16="http://schemas.microsoft.com/office/drawing/2014/main" id="{FBA999AD-8183-284D-A7F1-E764B4FBBD76}"/>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960" t="14782" r="-960" b="22053"/>
          <a:stretch/>
        </p:blipFill>
        <p:spPr>
          <a:xfrm>
            <a:off x="2914859" y="1494586"/>
            <a:ext cx="4489241" cy="13631114"/>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735" y="3064891"/>
            <a:ext cx="6579870" cy="414020"/>
          </a:xfrm>
          <a:custGeom>
            <a:avLst/>
            <a:gdLst/>
            <a:ahLst/>
            <a:cxnLst/>
            <a:rect l="l" t="t" r="r" b="b"/>
            <a:pathLst>
              <a:path w="6579870" h="414020">
                <a:moveTo>
                  <a:pt x="0" y="413994"/>
                </a:moveTo>
                <a:lnTo>
                  <a:pt x="6579501" y="413994"/>
                </a:lnTo>
                <a:lnTo>
                  <a:pt x="6579501" y="0"/>
                </a:lnTo>
                <a:lnTo>
                  <a:pt x="0" y="0"/>
                </a:lnTo>
                <a:lnTo>
                  <a:pt x="0" y="413994"/>
                </a:lnTo>
                <a:close/>
              </a:path>
            </a:pathLst>
          </a:custGeom>
          <a:solidFill>
            <a:srgbClr val="ED6E4F"/>
          </a:solidFill>
        </p:spPr>
        <p:txBody>
          <a:bodyPr wrap="square" lIns="0" tIns="0" rIns="0" bIns="0" rtlCol="0"/>
          <a:lstStyle/>
          <a:p>
            <a:endParaRPr/>
          </a:p>
        </p:txBody>
      </p:sp>
      <p:sp>
        <p:nvSpPr>
          <p:cNvPr id="17" name="bk object 17"/>
          <p:cNvSpPr/>
          <p:nvPr/>
        </p:nvSpPr>
        <p:spPr>
          <a:xfrm>
            <a:off x="6743827" y="3077985"/>
            <a:ext cx="3948429" cy="414020"/>
          </a:xfrm>
          <a:custGeom>
            <a:avLst/>
            <a:gdLst/>
            <a:ahLst/>
            <a:cxnLst/>
            <a:rect l="l" t="t" r="r" b="b"/>
            <a:pathLst>
              <a:path w="3948429" h="414020">
                <a:moveTo>
                  <a:pt x="0" y="413994"/>
                </a:moveTo>
                <a:lnTo>
                  <a:pt x="3948176" y="413994"/>
                </a:lnTo>
                <a:lnTo>
                  <a:pt x="3948176" y="0"/>
                </a:lnTo>
                <a:lnTo>
                  <a:pt x="0" y="0"/>
                </a:lnTo>
                <a:lnTo>
                  <a:pt x="0" y="413994"/>
                </a:lnTo>
                <a:close/>
              </a:path>
            </a:pathLst>
          </a:custGeom>
          <a:solidFill>
            <a:srgbClr val="E8B463"/>
          </a:solidFill>
        </p:spPr>
        <p:txBody>
          <a:bodyPr wrap="square" lIns="0" tIns="0" rIns="0" bIns="0" rtlCol="0"/>
          <a:lstStyle/>
          <a:p>
            <a:endParaRPr>
              <a:solidFill>
                <a:srgbClr val="E8B463"/>
              </a:solidFill>
            </a:endParaRPr>
          </a:p>
        </p:txBody>
      </p:sp>
      <p:sp>
        <p:nvSpPr>
          <p:cNvPr id="18" name="bk object 18"/>
          <p:cNvSpPr/>
          <p:nvPr/>
        </p:nvSpPr>
        <p:spPr>
          <a:xfrm>
            <a:off x="0" y="1511986"/>
            <a:ext cx="10692130" cy="1566545"/>
          </a:xfrm>
          <a:custGeom>
            <a:avLst/>
            <a:gdLst/>
            <a:ahLst/>
            <a:cxnLst/>
            <a:rect l="l" t="t" r="r" b="b"/>
            <a:pathLst>
              <a:path w="10692130" h="1566545">
                <a:moveTo>
                  <a:pt x="0" y="1565998"/>
                </a:moveTo>
                <a:lnTo>
                  <a:pt x="10692003" y="1565998"/>
                </a:lnTo>
                <a:lnTo>
                  <a:pt x="10692003" y="0"/>
                </a:lnTo>
                <a:lnTo>
                  <a:pt x="0" y="0"/>
                </a:lnTo>
                <a:lnTo>
                  <a:pt x="0" y="1565998"/>
                </a:lnTo>
                <a:close/>
              </a:path>
            </a:pathLst>
          </a:custGeom>
          <a:solidFill>
            <a:srgbClr val="ED6E4F">
              <a:alpha val="29804"/>
            </a:srgbClr>
          </a:solidFill>
        </p:spPr>
        <p:txBody>
          <a:bodyPr wrap="square" lIns="0" tIns="0" rIns="0" bIns="0" rtlCol="0"/>
          <a:lstStyle/>
          <a:p>
            <a:endParaRPr/>
          </a:p>
        </p:txBody>
      </p:sp>
      <p:sp>
        <p:nvSpPr>
          <p:cNvPr id="2" name="Holder 2"/>
          <p:cNvSpPr>
            <a:spLocks noGrp="1"/>
          </p:cNvSpPr>
          <p:nvPr>
            <p:ph type="title"/>
          </p:nvPr>
        </p:nvSpPr>
        <p:spPr>
          <a:xfrm>
            <a:off x="534670" y="605028"/>
            <a:ext cx="9624060" cy="2420112"/>
          </a:xfrm>
          <a:prstGeom prst="rect">
            <a:avLst/>
          </a:prstGeom>
        </p:spPr>
        <p:txBody>
          <a:bodyPr wrap="square" lIns="0" tIns="0" rIns="0" bIns="0">
            <a:spAutoFit/>
          </a:bodyPr>
          <a:lstStyle>
            <a:lvl1pPr>
              <a:defRPr/>
            </a:lvl1pPr>
          </a:lstStyle>
          <a:p>
            <a:endParaRPr dirty="0"/>
          </a:p>
        </p:txBody>
      </p:sp>
      <p:sp>
        <p:nvSpPr>
          <p:cNvPr id="3" name="Holder 3"/>
          <p:cNvSpPr>
            <a:spLocks noGrp="1"/>
          </p:cNvSpPr>
          <p:nvPr>
            <p:ph type="body" idx="1"/>
          </p:nvPr>
        </p:nvSpPr>
        <p:spPr>
          <a:xfrm>
            <a:off x="534670" y="3478911"/>
            <a:ext cx="9624060" cy="9982962"/>
          </a:xfrm>
          <a:prstGeom prst="rect">
            <a:avLst/>
          </a:prstGeom>
        </p:spPr>
        <p:txBody>
          <a:bodyPr wrap="square" lIns="0" tIns="0" rIns="0" bIns="0">
            <a:spAutoFit/>
          </a:bodyPr>
          <a:lstStyle>
            <a:lvl1pPr>
              <a:defRPr/>
            </a:lvl1pPr>
          </a:lstStyle>
          <a:p>
            <a:endParaRPr dirty="0"/>
          </a:p>
        </p:txBody>
      </p:sp>
      <p:sp>
        <p:nvSpPr>
          <p:cNvPr id="4" name="Holder 4"/>
          <p:cNvSpPr>
            <a:spLocks noGrp="1"/>
          </p:cNvSpPr>
          <p:nvPr>
            <p:ph type="ftr" sz="quarter" idx="5"/>
          </p:nvPr>
        </p:nvSpPr>
        <p:spPr>
          <a:xfrm>
            <a:off x="3635756" y="14066901"/>
            <a:ext cx="3421888" cy="7562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14066901"/>
            <a:ext cx="2459482" cy="75628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5/18/2023</a:t>
            </a:fld>
            <a:endParaRPr lang="en-US"/>
          </a:p>
        </p:txBody>
      </p:sp>
      <p:sp>
        <p:nvSpPr>
          <p:cNvPr id="6" name="Holder 6"/>
          <p:cNvSpPr>
            <a:spLocks noGrp="1"/>
          </p:cNvSpPr>
          <p:nvPr>
            <p:ph type="sldNum" sz="quarter" idx="7"/>
          </p:nvPr>
        </p:nvSpPr>
        <p:spPr>
          <a:xfrm>
            <a:off x="7699248" y="14066901"/>
            <a:ext cx="2459482" cy="75628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7.jpg"/><Relationship Id="rId11" Type="http://schemas.openxmlformats.org/officeDocument/2006/relationships/image" Target="../media/image12.jpg"/><Relationship Id="rId5" Type="http://schemas.openxmlformats.org/officeDocument/2006/relationships/image" Target="../media/image6.jpg"/><Relationship Id="rId10" Type="http://schemas.openxmlformats.org/officeDocument/2006/relationships/image" Target="../media/image11.jpg"/><Relationship Id="rId4" Type="http://schemas.openxmlformats.org/officeDocument/2006/relationships/image" Target="../media/image5.jpg"/><Relationship Id="rId9"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21D9501-697D-BC4E-97F5-2D01A5415A43}"/>
              </a:ext>
            </a:extLst>
          </p:cNvPr>
          <p:cNvSpPr>
            <a:spLocks noGrp="1"/>
          </p:cNvSpPr>
          <p:nvPr>
            <p:ph type="body" sz="quarter" idx="10"/>
          </p:nvPr>
        </p:nvSpPr>
        <p:spPr>
          <a:xfrm>
            <a:off x="483465" y="4175455"/>
            <a:ext cx="3105150" cy="1231106"/>
          </a:xfrm>
        </p:spPr>
        <p:txBody>
          <a:bodyPr/>
          <a:lstStyle/>
          <a:p>
            <a:r>
              <a:rPr lang="en-US" dirty="0"/>
              <a:t>In early years and reception students are working towards the three academy drivers. These will be evidenced in their work through positive post it notes, and also evidence at annual reviews. The core academy drivers are in essence core employability skills. Being able to communicate, working with other people, as well as being the academy three core values are also key employability skills. </a:t>
            </a:r>
          </a:p>
        </p:txBody>
      </p:sp>
      <p:sp>
        <p:nvSpPr>
          <p:cNvPr id="3" name="Text Placeholder 2">
            <a:extLst>
              <a:ext uri="{FF2B5EF4-FFF2-40B4-BE49-F238E27FC236}">
                <a16:creationId xmlns:a16="http://schemas.microsoft.com/office/drawing/2014/main" id="{090864CE-0CA9-634B-A363-AAF8C8DAFE29}"/>
              </a:ext>
            </a:extLst>
          </p:cNvPr>
          <p:cNvSpPr>
            <a:spLocks noGrp="1"/>
          </p:cNvSpPr>
          <p:nvPr>
            <p:ph type="body" sz="quarter" idx="11"/>
          </p:nvPr>
        </p:nvSpPr>
        <p:spPr>
          <a:xfrm>
            <a:off x="489865" y="6129938"/>
            <a:ext cx="3105150" cy="769441"/>
          </a:xfrm>
        </p:spPr>
        <p:txBody>
          <a:bodyPr/>
          <a:lstStyle/>
          <a:p>
            <a:r>
              <a:rPr lang="en-US" dirty="0"/>
              <a:t>Students in the middle phase are</a:t>
            </a:r>
            <a:r>
              <a:rPr lang="en-GB" dirty="0"/>
              <a:t> working on a scheme of work written by </a:t>
            </a:r>
            <a:r>
              <a:rPr lang="en-GB" dirty="0" err="1"/>
              <a:t>Talentino</a:t>
            </a:r>
            <a:r>
              <a:rPr lang="en-GB" dirty="0"/>
              <a:t> which is aimed at students gaining an understanding of the world of work. These lessons are based around the concepts of what is a job? How do I know there is a job for me? </a:t>
            </a:r>
            <a:r>
              <a:rPr lang="en-US" dirty="0"/>
              <a:t> </a:t>
            </a:r>
          </a:p>
        </p:txBody>
      </p:sp>
      <p:sp>
        <p:nvSpPr>
          <p:cNvPr id="4" name="Text Placeholder 3">
            <a:extLst>
              <a:ext uri="{FF2B5EF4-FFF2-40B4-BE49-F238E27FC236}">
                <a16:creationId xmlns:a16="http://schemas.microsoft.com/office/drawing/2014/main" id="{731D98A1-4D2E-7844-B4B6-29DD9E9D437C}"/>
              </a:ext>
            </a:extLst>
          </p:cNvPr>
          <p:cNvSpPr>
            <a:spLocks noGrp="1"/>
          </p:cNvSpPr>
          <p:nvPr>
            <p:ph type="body" sz="quarter" idx="12"/>
          </p:nvPr>
        </p:nvSpPr>
        <p:spPr>
          <a:xfrm>
            <a:off x="483465" y="8124378"/>
            <a:ext cx="3105150" cy="923330"/>
          </a:xfrm>
        </p:spPr>
        <p:txBody>
          <a:bodyPr/>
          <a:lstStyle/>
          <a:p>
            <a:r>
              <a:rPr lang="en-US" dirty="0"/>
              <a:t>Students in the Upper Phase will begin a three year cycle of learning beginning with </a:t>
            </a:r>
            <a:r>
              <a:rPr lang="en-GB" dirty="0"/>
              <a:t>creating their own  pupil profiles, CV and independent living skills profile. They will progress onto working with the DWP on an employability skills programme.</a:t>
            </a:r>
          </a:p>
          <a:p>
            <a:endParaRPr lang="en-US" dirty="0"/>
          </a:p>
        </p:txBody>
      </p:sp>
      <p:sp>
        <p:nvSpPr>
          <p:cNvPr id="5" name="Text Placeholder 4">
            <a:extLst>
              <a:ext uri="{FF2B5EF4-FFF2-40B4-BE49-F238E27FC236}">
                <a16:creationId xmlns:a16="http://schemas.microsoft.com/office/drawing/2014/main" id="{1982A7FC-2914-0845-93F9-3E83B0425557}"/>
              </a:ext>
            </a:extLst>
          </p:cNvPr>
          <p:cNvSpPr>
            <a:spLocks noGrp="1"/>
          </p:cNvSpPr>
          <p:nvPr>
            <p:ph type="body" sz="quarter" idx="13"/>
          </p:nvPr>
        </p:nvSpPr>
        <p:spPr>
          <a:xfrm>
            <a:off x="489865" y="10199358"/>
            <a:ext cx="3105150" cy="923330"/>
          </a:xfrm>
        </p:spPr>
        <p:txBody>
          <a:bodyPr/>
          <a:lstStyle/>
          <a:p>
            <a:r>
              <a:rPr lang="en-US" dirty="0"/>
              <a:t>In the second year of Upper Phase students will begin their work placements and qualifications based on employability skills.</a:t>
            </a:r>
            <a:r>
              <a:rPr lang="en-GB" dirty="0"/>
              <a:t> Students will work on their targets from action plan and have careers guidance once a term and an external work experience based on student needs.</a:t>
            </a:r>
            <a:endParaRPr lang="en-US" dirty="0"/>
          </a:p>
        </p:txBody>
      </p:sp>
      <p:sp>
        <p:nvSpPr>
          <p:cNvPr id="6" name="Text Placeholder 5">
            <a:extLst>
              <a:ext uri="{FF2B5EF4-FFF2-40B4-BE49-F238E27FC236}">
                <a16:creationId xmlns:a16="http://schemas.microsoft.com/office/drawing/2014/main" id="{B125ACFC-62EF-3E45-9735-58A0C94A8AE7}"/>
              </a:ext>
            </a:extLst>
          </p:cNvPr>
          <p:cNvSpPr>
            <a:spLocks noGrp="1"/>
          </p:cNvSpPr>
          <p:nvPr>
            <p:ph type="body" sz="quarter" idx="14"/>
          </p:nvPr>
        </p:nvSpPr>
        <p:spPr>
          <a:xfrm>
            <a:off x="483465" y="12178664"/>
            <a:ext cx="3105150" cy="615553"/>
          </a:xfrm>
        </p:spPr>
        <p:txBody>
          <a:bodyPr/>
          <a:lstStyle/>
          <a:p>
            <a:r>
              <a:rPr lang="en-US" dirty="0"/>
              <a:t>In the final Year of Upper Phase students will </a:t>
            </a:r>
            <a:r>
              <a:rPr lang="en-GB" dirty="0"/>
              <a:t>work on their targets from their action plan. They will have careers guidance once a term and will have meaningful employer encounters</a:t>
            </a:r>
            <a:endParaRPr lang="en-US" dirty="0"/>
          </a:p>
        </p:txBody>
      </p:sp>
      <p:sp>
        <p:nvSpPr>
          <p:cNvPr id="7" name="Text Placeholder 6">
            <a:extLst>
              <a:ext uri="{FF2B5EF4-FFF2-40B4-BE49-F238E27FC236}">
                <a16:creationId xmlns:a16="http://schemas.microsoft.com/office/drawing/2014/main" id="{8BACBC9B-5B15-7044-B079-60DD7B6E91C1}"/>
              </a:ext>
            </a:extLst>
          </p:cNvPr>
          <p:cNvSpPr>
            <a:spLocks noGrp="1"/>
          </p:cNvSpPr>
          <p:nvPr>
            <p:ph type="body" sz="quarter" idx="15"/>
          </p:nvPr>
        </p:nvSpPr>
        <p:spPr>
          <a:xfrm>
            <a:off x="7154178" y="4175455"/>
            <a:ext cx="3105150" cy="769441"/>
          </a:xfrm>
        </p:spPr>
        <p:txBody>
          <a:bodyPr/>
          <a:lstStyle/>
          <a:p>
            <a:r>
              <a:rPr lang="en-US" dirty="0"/>
              <a:t>Every half term students will go on a memorable experience. This could be to the park or a garden </a:t>
            </a:r>
            <a:r>
              <a:rPr lang="en-US" dirty="0" err="1"/>
              <a:t>centre</a:t>
            </a:r>
            <a:r>
              <a:rPr lang="en-US" dirty="0"/>
              <a:t>. In each experience there will be opportunities planned to meet and speak with the employees of the memorable experience. </a:t>
            </a:r>
          </a:p>
        </p:txBody>
      </p:sp>
      <p:sp>
        <p:nvSpPr>
          <p:cNvPr id="8" name="Text Placeholder 7">
            <a:extLst>
              <a:ext uri="{FF2B5EF4-FFF2-40B4-BE49-F238E27FC236}">
                <a16:creationId xmlns:a16="http://schemas.microsoft.com/office/drawing/2014/main" id="{39D8C5B9-C3CC-3A44-BBD3-9D9988CF403A}"/>
              </a:ext>
            </a:extLst>
          </p:cNvPr>
          <p:cNvSpPr>
            <a:spLocks noGrp="1"/>
          </p:cNvSpPr>
          <p:nvPr>
            <p:ph type="body" sz="quarter" idx="16"/>
          </p:nvPr>
        </p:nvSpPr>
        <p:spPr>
          <a:xfrm>
            <a:off x="7160578" y="6129938"/>
            <a:ext cx="3105150" cy="1538883"/>
          </a:xfrm>
        </p:spPr>
        <p:txBody>
          <a:bodyPr/>
          <a:lstStyle/>
          <a:p>
            <a:r>
              <a:rPr lang="en-US" dirty="0"/>
              <a:t>Every half term students will go on a memorable experience. This could be to the park or a garden </a:t>
            </a:r>
            <a:r>
              <a:rPr lang="en-US" dirty="0" err="1"/>
              <a:t>centre</a:t>
            </a:r>
            <a:r>
              <a:rPr lang="en-US" dirty="0"/>
              <a:t>. In each experience there will be opportunities planned to meet and speak with the employees of the memorable experience. Students will have the opportunity to evaluate their experience, and to ask the employees questions about their job. This will potentially allow students to have six employer encounters an academic year.</a:t>
            </a:r>
          </a:p>
          <a:p>
            <a:endParaRPr lang="en-US" dirty="0"/>
          </a:p>
        </p:txBody>
      </p:sp>
      <p:sp>
        <p:nvSpPr>
          <p:cNvPr id="9" name="Text Placeholder 8">
            <a:extLst>
              <a:ext uri="{FF2B5EF4-FFF2-40B4-BE49-F238E27FC236}">
                <a16:creationId xmlns:a16="http://schemas.microsoft.com/office/drawing/2014/main" id="{BF902F2D-6E69-0D42-817A-F99FD155E942}"/>
              </a:ext>
            </a:extLst>
          </p:cNvPr>
          <p:cNvSpPr>
            <a:spLocks noGrp="1"/>
          </p:cNvSpPr>
          <p:nvPr>
            <p:ph type="body" sz="quarter" idx="17"/>
          </p:nvPr>
        </p:nvSpPr>
        <p:spPr>
          <a:xfrm>
            <a:off x="7154178" y="8124378"/>
            <a:ext cx="3105150" cy="923330"/>
          </a:xfrm>
        </p:spPr>
        <p:txBody>
          <a:bodyPr/>
          <a:lstStyle/>
          <a:p>
            <a:r>
              <a:rPr lang="en-US" dirty="0"/>
              <a:t>In Year 9 students will have 1:1 careers and advise and guidance. They will meet with a level 6 qualified adviser and work with them to create an action plan. The action plan will then inform next steps of what career path, memorable employer encounter or next educational setting they would like to attend.</a:t>
            </a:r>
          </a:p>
        </p:txBody>
      </p:sp>
      <p:sp>
        <p:nvSpPr>
          <p:cNvPr id="10" name="Text Placeholder 9">
            <a:extLst>
              <a:ext uri="{FF2B5EF4-FFF2-40B4-BE49-F238E27FC236}">
                <a16:creationId xmlns:a16="http://schemas.microsoft.com/office/drawing/2014/main" id="{F3FA7922-A9A5-5343-9BCF-986314E695D9}"/>
              </a:ext>
            </a:extLst>
          </p:cNvPr>
          <p:cNvSpPr>
            <a:spLocks noGrp="1"/>
          </p:cNvSpPr>
          <p:nvPr>
            <p:ph type="body" sz="quarter" idx="18"/>
          </p:nvPr>
        </p:nvSpPr>
        <p:spPr>
          <a:xfrm>
            <a:off x="7160578" y="10199358"/>
            <a:ext cx="3105150" cy="769441"/>
          </a:xfrm>
        </p:spPr>
        <p:txBody>
          <a:bodyPr/>
          <a:lstStyle/>
          <a:p>
            <a:r>
              <a:rPr lang="en-US" dirty="0"/>
              <a:t>Students will continue to have meaningful employer encounters. They will plan and design a</a:t>
            </a:r>
            <a:r>
              <a:rPr lang="en-GB" dirty="0"/>
              <a:t> sensory garden and allotment and help with the maintenance of the plants and vegetables at </a:t>
            </a:r>
            <a:r>
              <a:rPr lang="en-GB" dirty="0" err="1"/>
              <a:t>Delapre</a:t>
            </a:r>
            <a:r>
              <a:rPr lang="en-GB" dirty="0"/>
              <a:t> Abbey. They will attend a six-week placement at EFKB rail company.</a:t>
            </a:r>
            <a:endParaRPr lang="en-US" dirty="0"/>
          </a:p>
        </p:txBody>
      </p:sp>
      <p:sp>
        <p:nvSpPr>
          <p:cNvPr id="11" name="Text Placeholder 10">
            <a:extLst>
              <a:ext uri="{FF2B5EF4-FFF2-40B4-BE49-F238E27FC236}">
                <a16:creationId xmlns:a16="http://schemas.microsoft.com/office/drawing/2014/main" id="{525BDBFD-7D8D-084C-9C6A-899EED67C2D2}"/>
              </a:ext>
            </a:extLst>
          </p:cNvPr>
          <p:cNvSpPr>
            <a:spLocks noGrp="1"/>
          </p:cNvSpPr>
          <p:nvPr>
            <p:ph type="body" sz="quarter" idx="19"/>
          </p:nvPr>
        </p:nvSpPr>
        <p:spPr>
          <a:xfrm>
            <a:off x="7154178" y="12178664"/>
            <a:ext cx="3105150" cy="461665"/>
          </a:xfrm>
        </p:spPr>
        <p:txBody>
          <a:bodyPr/>
          <a:lstStyle/>
          <a:p>
            <a:r>
              <a:rPr lang="en-US" dirty="0"/>
              <a:t>Students will </a:t>
            </a:r>
            <a:r>
              <a:rPr lang="en-GB" dirty="0"/>
              <a:t>be working towards their qualifications and preparing for their </a:t>
            </a:r>
            <a:r>
              <a:rPr lang="en-GB"/>
              <a:t>final week-long work placement </a:t>
            </a:r>
            <a:r>
              <a:rPr lang="en-GB" dirty="0"/>
              <a:t>with Grow Wild</a:t>
            </a:r>
            <a:endParaRPr lang="en-US" dirty="0"/>
          </a:p>
        </p:txBody>
      </p:sp>
      <p:sp>
        <p:nvSpPr>
          <p:cNvPr id="12" name="Text Placeholder 11">
            <a:extLst>
              <a:ext uri="{FF2B5EF4-FFF2-40B4-BE49-F238E27FC236}">
                <a16:creationId xmlns:a16="http://schemas.microsoft.com/office/drawing/2014/main" id="{908A4EA4-D049-B448-A720-AA270B880D1B}"/>
              </a:ext>
            </a:extLst>
          </p:cNvPr>
          <p:cNvSpPr>
            <a:spLocks noGrp="1"/>
          </p:cNvSpPr>
          <p:nvPr>
            <p:ph type="body" sz="quarter" idx="20"/>
          </p:nvPr>
        </p:nvSpPr>
        <p:spPr>
          <a:xfrm>
            <a:off x="515632" y="2020513"/>
            <a:ext cx="4954678" cy="769441"/>
          </a:xfrm>
        </p:spPr>
        <p:txBody>
          <a:bodyPr/>
          <a:lstStyle/>
          <a:p>
            <a:pPr algn="l"/>
            <a:r>
              <a:rPr lang="en-GB" dirty="0"/>
              <a:t>The Purple Oaks Careers and Employability Strategy aims to provide our students, with a stable programme of careers activities and opportunities in order to develop employability skills. The aim is for the strategy to provide a bridge via which pupils move not only to further education, vocational training or employment, but to the next stage of their development as members of society. </a:t>
            </a:r>
            <a:endParaRPr lang="en-US" dirty="0"/>
          </a:p>
        </p:txBody>
      </p:sp>
      <p:sp>
        <p:nvSpPr>
          <p:cNvPr id="13" name="Text Placeholder 12">
            <a:extLst>
              <a:ext uri="{FF2B5EF4-FFF2-40B4-BE49-F238E27FC236}">
                <a16:creationId xmlns:a16="http://schemas.microsoft.com/office/drawing/2014/main" id="{B128A1C4-FE6E-444D-9889-C7FE24D5726B}"/>
              </a:ext>
            </a:extLst>
          </p:cNvPr>
          <p:cNvSpPr>
            <a:spLocks noGrp="1"/>
          </p:cNvSpPr>
          <p:nvPr>
            <p:ph type="body" sz="quarter" idx="21"/>
          </p:nvPr>
        </p:nvSpPr>
        <p:spPr/>
        <p:txBody>
          <a:bodyPr/>
          <a:lstStyle/>
          <a:p>
            <a:r>
              <a:rPr lang="en-US" dirty="0"/>
              <a:t>Ben Billington</a:t>
            </a:r>
          </a:p>
        </p:txBody>
      </p:sp>
      <p:sp>
        <p:nvSpPr>
          <p:cNvPr id="14" name="Text Placeholder 13">
            <a:extLst>
              <a:ext uri="{FF2B5EF4-FFF2-40B4-BE49-F238E27FC236}">
                <a16:creationId xmlns:a16="http://schemas.microsoft.com/office/drawing/2014/main" id="{71482615-2CA1-5A47-A53C-65201CFEABDF}"/>
              </a:ext>
            </a:extLst>
          </p:cNvPr>
          <p:cNvSpPr>
            <a:spLocks noGrp="1"/>
          </p:cNvSpPr>
          <p:nvPr>
            <p:ph type="body" sz="quarter" idx="22"/>
          </p:nvPr>
        </p:nvSpPr>
        <p:spPr>
          <a:xfrm>
            <a:off x="8672238" y="2173358"/>
            <a:ext cx="1505530" cy="307777"/>
          </a:xfrm>
        </p:spPr>
        <p:txBody>
          <a:bodyPr/>
          <a:lstStyle/>
          <a:p>
            <a:r>
              <a:rPr lang="en-US" dirty="0"/>
              <a:t>bbillington@purpleoaksacademy.org</a:t>
            </a:r>
          </a:p>
        </p:txBody>
      </p:sp>
      <p:sp>
        <p:nvSpPr>
          <p:cNvPr id="15" name="Text Placeholder 14">
            <a:extLst>
              <a:ext uri="{FF2B5EF4-FFF2-40B4-BE49-F238E27FC236}">
                <a16:creationId xmlns:a16="http://schemas.microsoft.com/office/drawing/2014/main" id="{40392AC4-1827-694D-A04F-513A6926AC2D}"/>
              </a:ext>
            </a:extLst>
          </p:cNvPr>
          <p:cNvSpPr>
            <a:spLocks noGrp="1"/>
          </p:cNvSpPr>
          <p:nvPr>
            <p:ph type="body" sz="quarter" idx="23"/>
          </p:nvPr>
        </p:nvSpPr>
        <p:spPr/>
        <p:txBody>
          <a:bodyPr/>
          <a:lstStyle/>
          <a:p>
            <a:r>
              <a:rPr lang="en-US" dirty="0"/>
              <a:t>01604 434471</a:t>
            </a:r>
          </a:p>
        </p:txBody>
      </p:sp>
      <p:sp>
        <p:nvSpPr>
          <p:cNvPr id="16" name="object 4">
            <a:extLst>
              <a:ext uri="{FF2B5EF4-FFF2-40B4-BE49-F238E27FC236}">
                <a16:creationId xmlns:a16="http://schemas.microsoft.com/office/drawing/2014/main" id="{3BA8506F-790A-9443-9E4C-653B0A13BEE1}"/>
              </a:ext>
            </a:extLst>
          </p:cNvPr>
          <p:cNvSpPr txBox="1"/>
          <p:nvPr/>
        </p:nvSpPr>
        <p:spPr>
          <a:xfrm>
            <a:off x="444500" y="319515"/>
            <a:ext cx="6838950" cy="996748"/>
          </a:xfrm>
          <a:prstGeom prst="rect">
            <a:avLst/>
          </a:prstGeom>
        </p:spPr>
        <p:txBody>
          <a:bodyPr vert="horz" wrap="square" lIns="0" tIns="12700" rIns="0" bIns="0" rtlCol="0">
            <a:spAutoFit/>
          </a:bodyPr>
          <a:lstStyle/>
          <a:p>
            <a:pPr marL="12700" marR="5080">
              <a:lnSpc>
                <a:spcPct val="111100"/>
              </a:lnSpc>
              <a:spcBef>
                <a:spcPts val="100"/>
              </a:spcBef>
            </a:pPr>
            <a:r>
              <a:rPr lang="en-GB" sz="3000" b="1" spc="15" dirty="0">
                <a:solidFill>
                  <a:srgbClr val="ED6E4F"/>
                </a:solidFill>
                <a:latin typeface="Lato"/>
                <a:cs typeface="Lato"/>
              </a:rPr>
              <a:t>SEND Careers </a:t>
            </a:r>
            <a:r>
              <a:rPr lang="en-GB" sz="3000" b="1" spc="10" dirty="0">
                <a:solidFill>
                  <a:srgbClr val="ED6E4F"/>
                </a:solidFill>
                <a:latin typeface="Lato"/>
                <a:cs typeface="Lato"/>
              </a:rPr>
              <a:t>Programme </a:t>
            </a:r>
            <a:r>
              <a:rPr lang="en-GB" sz="3000" b="1" spc="15" dirty="0">
                <a:solidFill>
                  <a:srgbClr val="ED6E4F"/>
                </a:solidFill>
                <a:latin typeface="Lato"/>
                <a:cs typeface="Lato"/>
              </a:rPr>
              <a:t>Overview </a:t>
            </a:r>
            <a:r>
              <a:rPr lang="en-GB" sz="3000" b="1" spc="30" dirty="0">
                <a:solidFill>
                  <a:srgbClr val="ED6E4F"/>
                </a:solidFill>
                <a:latin typeface="Lato"/>
                <a:cs typeface="Lato"/>
              </a:rPr>
              <a:t>2022/23  </a:t>
            </a:r>
            <a:r>
              <a:rPr lang="en-GB" sz="3000" b="1" spc="10" dirty="0">
                <a:solidFill>
                  <a:srgbClr val="ED6E4F"/>
                </a:solidFill>
                <a:latin typeface="Lato"/>
                <a:cs typeface="Lato"/>
              </a:rPr>
              <a:t>Purple Oaks Academy</a:t>
            </a:r>
          </a:p>
        </p:txBody>
      </p:sp>
      <p:sp>
        <p:nvSpPr>
          <p:cNvPr id="17" name="Oval 16">
            <a:extLst>
              <a:ext uri="{FF2B5EF4-FFF2-40B4-BE49-F238E27FC236}">
                <a16:creationId xmlns:a16="http://schemas.microsoft.com/office/drawing/2014/main" id="{1199F7F0-7EA8-4946-B079-9ED31B52D26B}"/>
              </a:ext>
            </a:extLst>
          </p:cNvPr>
          <p:cNvSpPr/>
          <p:nvPr/>
        </p:nvSpPr>
        <p:spPr>
          <a:xfrm>
            <a:off x="4447528" y="4179520"/>
            <a:ext cx="820268" cy="820268"/>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FA3C749-FB38-0943-81A3-E608E08DB6A3}"/>
              </a:ext>
            </a:extLst>
          </p:cNvPr>
          <p:cNvSpPr/>
          <p:nvPr/>
        </p:nvSpPr>
        <p:spPr>
          <a:xfrm>
            <a:off x="5509227" y="5210777"/>
            <a:ext cx="828073" cy="82807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802B96E5-1E60-B648-93DB-2E554CBCB556}"/>
              </a:ext>
            </a:extLst>
          </p:cNvPr>
          <p:cNvSpPr/>
          <p:nvPr/>
        </p:nvSpPr>
        <p:spPr>
          <a:xfrm>
            <a:off x="4441663" y="6155469"/>
            <a:ext cx="820268" cy="820268"/>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4FCE228-CBEE-E54B-A6D5-21736638AC77}"/>
              </a:ext>
            </a:extLst>
          </p:cNvPr>
          <p:cNvSpPr/>
          <p:nvPr/>
        </p:nvSpPr>
        <p:spPr>
          <a:xfrm>
            <a:off x="5509227" y="7191977"/>
            <a:ext cx="828073" cy="828073"/>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C199711-C846-354D-BE9A-D5D5133CD970}"/>
              </a:ext>
            </a:extLst>
          </p:cNvPr>
          <p:cNvSpPr/>
          <p:nvPr/>
        </p:nvSpPr>
        <p:spPr>
          <a:xfrm>
            <a:off x="4476664" y="8169752"/>
            <a:ext cx="820268" cy="82026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64179A9F-8744-E548-8EC8-D22AB3A9B14D}"/>
              </a:ext>
            </a:extLst>
          </p:cNvPr>
          <p:cNvSpPr/>
          <p:nvPr/>
        </p:nvSpPr>
        <p:spPr>
          <a:xfrm>
            <a:off x="5470310" y="9145585"/>
            <a:ext cx="828073" cy="828073"/>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B9DC68D-35C5-E04A-B4A0-6CC03D1BDC34}"/>
              </a:ext>
            </a:extLst>
          </p:cNvPr>
          <p:cNvSpPr/>
          <p:nvPr/>
        </p:nvSpPr>
        <p:spPr>
          <a:xfrm>
            <a:off x="4525712" y="10199358"/>
            <a:ext cx="820988" cy="820988"/>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3BEC462C-D9C3-9340-8347-BD6D5CF9E385}"/>
              </a:ext>
            </a:extLst>
          </p:cNvPr>
          <p:cNvSpPr/>
          <p:nvPr/>
        </p:nvSpPr>
        <p:spPr>
          <a:xfrm>
            <a:off x="5521213" y="11202940"/>
            <a:ext cx="828073" cy="828073"/>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57B347EC-6CDB-2A4A-8907-1315D1CB0437}"/>
              </a:ext>
            </a:extLst>
          </p:cNvPr>
          <p:cNvSpPr/>
          <p:nvPr/>
        </p:nvSpPr>
        <p:spPr>
          <a:xfrm>
            <a:off x="4525712" y="12178923"/>
            <a:ext cx="820988" cy="820988"/>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4438ACF9-6146-F44A-B1BB-9DBA29FBA5E7}"/>
              </a:ext>
            </a:extLst>
          </p:cNvPr>
          <p:cNvSpPr/>
          <p:nvPr/>
        </p:nvSpPr>
        <p:spPr>
          <a:xfrm>
            <a:off x="5557209" y="13184140"/>
            <a:ext cx="846182" cy="846182"/>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bject 16">
            <a:extLst>
              <a:ext uri="{FF2B5EF4-FFF2-40B4-BE49-F238E27FC236}">
                <a16:creationId xmlns:a16="http://schemas.microsoft.com/office/drawing/2014/main" id="{EDA2FC74-7533-ED46-8343-FC430ED8F0B7}"/>
              </a:ext>
            </a:extLst>
          </p:cNvPr>
          <p:cNvSpPr txBox="1"/>
          <p:nvPr/>
        </p:nvSpPr>
        <p:spPr>
          <a:xfrm>
            <a:off x="1377228" y="3636939"/>
            <a:ext cx="1531072" cy="474489"/>
          </a:xfrm>
          <a:prstGeom prst="rect">
            <a:avLst/>
          </a:prstGeom>
        </p:spPr>
        <p:txBody>
          <a:bodyPr vert="horz" wrap="square" lIns="0" tIns="12700" rIns="0" bIns="0" rtlCol="0">
            <a:spAutoFit/>
          </a:bodyPr>
          <a:lstStyle/>
          <a:p>
            <a:pPr marL="12700">
              <a:lnSpc>
                <a:spcPct val="100000"/>
              </a:lnSpc>
              <a:spcBef>
                <a:spcPts val="100"/>
              </a:spcBef>
            </a:pPr>
            <a:r>
              <a:rPr lang="en-GB" sz="3000" b="1" spc="-85" dirty="0">
                <a:solidFill>
                  <a:srgbClr val="00A8A8"/>
                </a:solidFill>
                <a:latin typeface="Lato"/>
                <a:cs typeface="Lato"/>
              </a:rPr>
              <a:t> </a:t>
            </a:r>
            <a:r>
              <a:rPr lang="en-GB" sz="3000" b="1" spc="-85" dirty="0">
                <a:solidFill>
                  <a:srgbClr val="ED6E4F"/>
                </a:solidFill>
                <a:latin typeface="Lato"/>
                <a:cs typeface="Lato"/>
              </a:rPr>
              <a:t>Stage  </a:t>
            </a:r>
            <a:r>
              <a:rPr lang="en-GB" sz="3000" b="1" spc="30" dirty="0">
                <a:solidFill>
                  <a:srgbClr val="ED6E4F"/>
                </a:solidFill>
                <a:latin typeface="Lato"/>
                <a:cs typeface="Lato"/>
              </a:rPr>
              <a:t>1</a:t>
            </a:r>
            <a:endParaRPr lang="en-GB" sz="3000" dirty="0">
              <a:solidFill>
                <a:srgbClr val="ED6E4F"/>
              </a:solidFill>
              <a:latin typeface="Lato"/>
              <a:cs typeface="Lato"/>
            </a:endParaRPr>
          </a:p>
        </p:txBody>
      </p:sp>
      <p:sp>
        <p:nvSpPr>
          <p:cNvPr id="32" name="object 17">
            <a:extLst>
              <a:ext uri="{FF2B5EF4-FFF2-40B4-BE49-F238E27FC236}">
                <a16:creationId xmlns:a16="http://schemas.microsoft.com/office/drawing/2014/main" id="{C8CF3722-6C53-134B-BE60-8B69F4CD55F9}"/>
              </a:ext>
            </a:extLst>
          </p:cNvPr>
          <p:cNvSpPr txBox="1"/>
          <p:nvPr/>
        </p:nvSpPr>
        <p:spPr>
          <a:xfrm>
            <a:off x="1377228" y="5594136"/>
            <a:ext cx="1321435" cy="482600"/>
          </a:xfrm>
          <a:prstGeom prst="rect">
            <a:avLst/>
          </a:prstGeom>
        </p:spPr>
        <p:txBody>
          <a:bodyPr vert="horz" wrap="square" lIns="0" tIns="12700" rIns="0" bIns="0" rtlCol="0">
            <a:spAutoFit/>
          </a:bodyPr>
          <a:lstStyle/>
          <a:p>
            <a:pPr marL="12700">
              <a:lnSpc>
                <a:spcPct val="100000"/>
              </a:lnSpc>
              <a:spcBef>
                <a:spcPts val="100"/>
              </a:spcBef>
            </a:pPr>
            <a:r>
              <a:rPr lang="en-GB" sz="3000" b="1" spc="-85" dirty="0">
                <a:solidFill>
                  <a:srgbClr val="ED6E4F"/>
                </a:solidFill>
                <a:latin typeface="Lato"/>
                <a:cs typeface="Lato"/>
              </a:rPr>
              <a:t>Stage </a:t>
            </a:r>
            <a:r>
              <a:rPr lang="en-GB" sz="3000" b="1" spc="30" dirty="0">
                <a:solidFill>
                  <a:srgbClr val="ED6E4F"/>
                </a:solidFill>
                <a:latin typeface="Lato"/>
                <a:cs typeface="Lato"/>
              </a:rPr>
              <a:t>2</a:t>
            </a:r>
            <a:endParaRPr sz="3000" dirty="0">
              <a:solidFill>
                <a:srgbClr val="ED6E4F"/>
              </a:solidFill>
              <a:latin typeface="Lato"/>
              <a:cs typeface="Lato"/>
            </a:endParaRPr>
          </a:p>
        </p:txBody>
      </p:sp>
      <p:sp>
        <p:nvSpPr>
          <p:cNvPr id="33" name="object 18">
            <a:extLst>
              <a:ext uri="{FF2B5EF4-FFF2-40B4-BE49-F238E27FC236}">
                <a16:creationId xmlns:a16="http://schemas.microsoft.com/office/drawing/2014/main" id="{6B58FEF7-4367-E74A-9F47-3916CD4A58B1}"/>
              </a:ext>
            </a:extLst>
          </p:cNvPr>
          <p:cNvSpPr txBox="1"/>
          <p:nvPr/>
        </p:nvSpPr>
        <p:spPr>
          <a:xfrm>
            <a:off x="7997103" y="3636939"/>
            <a:ext cx="1531072" cy="474489"/>
          </a:xfrm>
          <a:prstGeom prst="rect">
            <a:avLst/>
          </a:prstGeom>
        </p:spPr>
        <p:txBody>
          <a:bodyPr vert="horz" wrap="square" lIns="0" tIns="12700" rIns="0" bIns="0" rtlCol="0">
            <a:spAutoFit/>
          </a:bodyPr>
          <a:lstStyle/>
          <a:p>
            <a:pPr marL="12700">
              <a:lnSpc>
                <a:spcPct val="100000"/>
              </a:lnSpc>
              <a:spcBef>
                <a:spcPts val="100"/>
              </a:spcBef>
            </a:pPr>
            <a:r>
              <a:rPr lang="en-GB" sz="3000" b="1" spc="30" dirty="0">
                <a:solidFill>
                  <a:srgbClr val="E8B463"/>
                </a:solidFill>
                <a:latin typeface="Lato"/>
                <a:cs typeface="Lato"/>
              </a:rPr>
              <a:t>Stage 1</a:t>
            </a:r>
            <a:endParaRPr lang="en-GB" sz="3000" dirty="0">
              <a:solidFill>
                <a:srgbClr val="E8B463"/>
              </a:solidFill>
              <a:latin typeface="Lato"/>
              <a:cs typeface="Lato"/>
            </a:endParaRPr>
          </a:p>
        </p:txBody>
      </p:sp>
      <p:sp>
        <p:nvSpPr>
          <p:cNvPr id="34" name="object 19">
            <a:extLst>
              <a:ext uri="{FF2B5EF4-FFF2-40B4-BE49-F238E27FC236}">
                <a16:creationId xmlns:a16="http://schemas.microsoft.com/office/drawing/2014/main" id="{CD7B78E7-EF3F-3548-90BB-2D859049861B}"/>
              </a:ext>
            </a:extLst>
          </p:cNvPr>
          <p:cNvSpPr txBox="1"/>
          <p:nvPr/>
        </p:nvSpPr>
        <p:spPr>
          <a:xfrm>
            <a:off x="7997103" y="5596041"/>
            <a:ext cx="1321435" cy="474489"/>
          </a:xfrm>
          <a:prstGeom prst="rect">
            <a:avLst/>
          </a:prstGeom>
        </p:spPr>
        <p:txBody>
          <a:bodyPr vert="horz" wrap="square" lIns="0" tIns="12700" rIns="0" bIns="0" rtlCol="0">
            <a:spAutoFit/>
          </a:bodyPr>
          <a:lstStyle/>
          <a:p>
            <a:pPr marL="12700">
              <a:lnSpc>
                <a:spcPct val="100000"/>
              </a:lnSpc>
              <a:spcBef>
                <a:spcPts val="100"/>
              </a:spcBef>
            </a:pPr>
            <a:r>
              <a:rPr lang="en-GB" sz="3000" b="1" spc="-65" dirty="0">
                <a:solidFill>
                  <a:srgbClr val="E8B463"/>
                </a:solidFill>
                <a:latin typeface="Lato"/>
                <a:cs typeface="Lato"/>
              </a:rPr>
              <a:t>Stage 2</a:t>
            </a:r>
            <a:endParaRPr sz="3000" dirty="0">
              <a:solidFill>
                <a:srgbClr val="E8B463"/>
              </a:solidFill>
              <a:latin typeface="Lato"/>
              <a:cs typeface="Lato"/>
            </a:endParaRPr>
          </a:p>
        </p:txBody>
      </p:sp>
      <p:sp>
        <p:nvSpPr>
          <p:cNvPr id="35" name="object 20">
            <a:extLst>
              <a:ext uri="{FF2B5EF4-FFF2-40B4-BE49-F238E27FC236}">
                <a16:creationId xmlns:a16="http://schemas.microsoft.com/office/drawing/2014/main" id="{229067BE-2499-DB4F-83B9-41FB3080544E}"/>
              </a:ext>
            </a:extLst>
          </p:cNvPr>
          <p:cNvSpPr txBox="1"/>
          <p:nvPr/>
        </p:nvSpPr>
        <p:spPr>
          <a:xfrm>
            <a:off x="1377228" y="7582029"/>
            <a:ext cx="1342477" cy="474489"/>
          </a:xfrm>
          <a:prstGeom prst="rect">
            <a:avLst/>
          </a:prstGeom>
        </p:spPr>
        <p:txBody>
          <a:bodyPr vert="horz" wrap="square" lIns="0" tIns="12700" rIns="0" bIns="0" rtlCol="0">
            <a:spAutoFit/>
          </a:bodyPr>
          <a:lstStyle/>
          <a:p>
            <a:pPr marL="12700">
              <a:lnSpc>
                <a:spcPct val="100000"/>
              </a:lnSpc>
              <a:spcBef>
                <a:spcPts val="100"/>
              </a:spcBef>
            </a:pPr>
            <a:r>
              <a:rPr lang="en-GB" sz="3000" b="1" spc="-85" dirty="0">
                <a:solidFill>
                  <a:srgbClr val="ED6E4F"/>
                </a:solidFill>
                <a:latin typeface="Lato"/>
                <a:cs typeface="Lato"/>
              </a:rPr>
              <a:t>Stage </a:t>
            </a:r>
            <a:r>
              <a:rPr lang="en-GB" sz="3000" b="1" spc="30" dirty="0">
                <a:solidFill>
                  <a:srgbClr val="ED6E4F"/>
                </a:solidFill>
                <a:latin typeface="Lato"/>
                <a:cs typeface="Lato"/>
              </a:rPr>
              <a:t>3</a:t>
            </a:r>
            <a:endParaRPr sz="3000" dirty="0">
              <a:solidFill>
                <a:srgbClr val="ED6E4F"/>
              </a:solidFill>
              <a:latin typeface="Lato"/>
              <a:cs typeface="Lato"/>
            </a:endParaRPr>
          </a:p>
        </p:txBody>
      </p:sp>
      <p:sp>
        <p:nvSpPr>
          <p:cNvPr id="36" name="object 21">
            <a:extLst>
              <a:ext uri="{FF2B5EF4-FFF2-40B4-BE49-F238E27FC236}">
                <a16:creationId xmlns:a16="http://schemas.microsoft.com/office/drawing/2014/main" id="{EB881F42-FD0B-C54A-B2B5-7F883639FF48}"/>
              </a:ext>
            </a:extLst>
          </p:cNvPr>
          <p:cNvSpPr txBox="1"/>
          <p:nvPr/>
        </p:nvSpPr>
        <p:spPr>
          <a:xfrm>
            <a:off x="8000389" y="7599411"/>
            <a:ext cx="1342477" cy="474489"/>
          </a:xfrm>
          <a:prstGeom prst="rect">
            <a:avLst/>
          </a:prstGeom>
        </p:spPr>
        <p:txBody>
          <a:bodyPr vert="horz" wrap="square" lIns="0" tIns="12700" rIns="0" bIns="0" rtlCol="0">
            <a:spAutoFit/>
          </a:bodyPr>
          <a:lstStyle/>
          <a:p>
            <a:pPr marL="12700">
              <a:lnSpc>
                <a:spcPct val="100000"/>
              </a:lnSpc>
              <a:spcBef>
                <a:spcPts val="100"/>
              </a:spcBef>
            </a:pPr>
            <a:r>
              <a:rPr lang="en-GB" sz="3000" b="1" spc="-65" dirty="0">
                <a:solidFill>
                  <a:srgbClr val="E8B463"/>
                </a:solidFill>
                <a:latin typeface="Lato"/>
                <a:cs typeface="Lato"/>
              </a:rPr>
              <a:t>Stage 3</a:t>
            </a:r>
            <a:endParaRPr sz="3000" dirty="0">
              <a:solidFill>
                <a:srgbClr val="E8B463"/>
              </a:solidFill>
              <a:latin typeface="Lato"/>
              <a:cs typeface="Lato"/>
            </a:endParaRPr>
          </a:p>
        </p:txBody>
      </p:sp>
      <p:sp>
        <p:nvSpPr>
          <p:cNvPr id="37" name="object 22">
            <a:extLst>
              <a:ext uri="{FF2B5EF4-FFF2-40B4-BE49-F238E27FC236}">
                <a16:creationId xmlns:a16="http://schemas.microsoft.com/office/drawing/2014/main" id="{6564407C-0D58-5F4F-968E-2CDA0125A895}"/>
              </a:ext>
            </a:extLst>
          </p:cNvPr>
          <p:cNvSpPr txBox="1"/>
          <p:nvPr/>
        </p:nvSpPr>
        <p:spPr>
          <a:xfrm>
            <a:off x="1377227" y="9629065"/>
            <a:ext cx="1342477" cy="474489"/>
          </a:xfrm>
          <a:prstGeom prst="rect">
            <a:avLst/>
          </a:prstGeom>
        </p:spPr>
        <p:txBody>
          <a:bodyPr vert="horz" wrap="square" lIns="0" tIns="12700" rIns="0" bIns="0" rtlCol="0">
            <a:spAutoFit/>
          </a:bodyPr>
          <a:lstStyle/>
          <a:p>
            <a:pPr marL="12700">
              <a:lnSpc>
                <a:spcPct val="100000"/>
              </a:lnSpc>
              <a:spcBef>
                <a:spcPts val="100"/>
              </a:spcBef>
            </a:pPr>
            <a:r>
              <a:rPr lang="en-GB" sz="3000" b="1" spc="-65" dirty="0">
                <a:solidFill>
                  <a:srgbClr val="ED6E4F"/>
                </a:solidFill>
                <a:latin typeface="Lato"/>
                <a:cs typeface="Lato"/>
              </a:rPr>
              <a:t>Stage 4</a:t>
            </a:r>
            <a:r>
              <a:rPr sz="3000" b="1" spc="-85" dirty="0">
                <a:solidFill>
                  <a:srgbClr val="ED6E4F"/>
                </a:solidFill>
                <a:latin typeface="Lato"/>
                <a:cs typeface="Lato"/>
              </a:rPr>
              <a:t> </a:t>
            </a:r>
            <a:endParaRPr sz="3000" dirty="0">
              <a:solidFill>
                <a:srgbClr val="ED6E4F"/>
              </a:solidFill>
              <a:latin typeface="Lato"/>
              <a:cs typeface="Lato"/>
            </a:endParaRPr>
          </a:p>
        </p:txBody>
      </p:sp>
      <p:sp>
        <p:nvSpPr>
          <p:cNvPr id="38" name="object 23">
            <a:extLst>
              <a:ext uri="{FF2B5EF4-FFF2-40B4-BE49-F238E27FC236}">
                <a16:creationId xmlns:a16="http://schemas.microsoft.com/office/drawing/2014/main" id="{E4C26CF9-B9C1-2240-B9F7-860CD1732A7F}"/>
              </a:ext>
            </a:extLst>
          </p:cNvPr>
          <p:cNvSpPr txBox="1"/>
          <p:nvPr/>
        </p:nvSpPr>
        <p:spPr>
          <a:xfrm>
            <a:off x="7997102" y="9656818"/>
            <a:ext cx="1342477" cy="474489"/>
          </a:xfrm>
          <a:prstGeom prst="rect">
            <a:avLst/>
          </a:prstGeom>
        </p:spPr>
        <p:txBody>
          <a:bodyPr vert="horz" wrap="square" lIns="0" tIns="12700" rIns="0" bIns="0" rtlCol="0">
            <a:spAutoFit/>
          </a:bodyPr>
          <a:lstStyle/>
          <a:p>
            <a:pPr marL="12700">
              <a:lnSpc>
                <a:spcPct val="100000"/>
              </a:lnSpc>
              <a:spcBef>
                <a:spcPts val="100"/>
              </a:spcBef>
            </a:pPr>
            <a:r>
              <a:rPr lang="en-GB" sz="3000" b="1" spc="-85" dirty="0">
                <a:solidFill>
                  <a:srgbClr val="E8B463"/>
                </a:solidFill>
                <a:latin typeface="Lato"/>
                <a:cs typeface="Lato"/>
              </a:rPr>
              <a:t>Stage 4</a:t>
            </a:r>
            <a:endParaRPr sz="3000" dirty="0">
              <a:solidFill>
                <a:srgbClr val="E8B463"/>
              </a:solidFill>
              <a:latin typeface="Lato"/>
              <a:cs typeface="Lato"/>
            </a:endParaRPr>
          </a:p>
        </p:txBody>
      </p:sp>
      <p:sp>
        <p:nvSpPr>
          <p:cNvPr id="39" name="object 24">
            <a:extLst>
              <a:ext uri="{FF2B5EF4-FFF2-40B4-BE49-F238E27FC236}">
                <a16:creationId xmlns:a16="http://schemas.microsoft.com/office/drawing/2014/main" id="{CEE517E9-0495-0146-9F48-920DD538C845}"/>
              </a:ext>
            </a:extLst>
          </p:cNvPr>
          <p:cNvSpPr txBox="1"/>
          <p:nvPr/>
        </p:nvSpPr>
        <p:spPr>
          <a:xfrm>
            <a:off x="1377228" y="11556524"/>
            <a:ext cx="1293548" cy="474489"/>
          </a:xfrm>
          <a:prstGeom prst="rect">
            <a:avLst/>
          </a:prstGeom>
        </p:spPr>
        <p:txBody>
          <a:bodyPr vert="horz" wrap="square" lIns="0" tIns="12700" rIns="0" bIns="0" rtlCol="0">
            <a:spAutoFit/>
          </a:bodyPr>
          <a:lstStyle/>
          <a:p>
            <a:pPr marL="12700">
              <a:lnSpc>
                <a:spcPct val="100000"/>
              </a:lnSpc>
              <a:spcBef>
                <a:spcPts val="100"/>
              </a:spcBef>
            </a:pPr>
            <a:r>
              <a:rPr lang="en-GB" sz="3000" b="1" spc="-65" dirty="0">
                <a:solidFill>
                  <a:srgbClr val="ED6E4F"/>
                </a:solidFill>
                <a:latin typeface="Lato"/>
                <a:cs typeface="Lato"/>
              </a:rPr>
              <a:t>Stage 5</a:t>
            </a:r>
            <a:endParaRPr lang="en-GB" sz="3000" dirty="0">
              <a:solidFill>
                <a:srgbClr val="ED6E4F"/>
              </a:solidFill>
              <a:latin typeface="Lato"/>
              <a:cs typeface="Lato"/>
            </a:endParaRPr>
          </a:p>
        </p:txBody>
      </p:sp>
      <p:sp>
        <p:nvSpPr>
          <p:cNvPr id="40" name="object 25">
            <a:extLst>
              <a:ext uri="{FF2B5EF4-FFF2-40B4-BE49-F238E27FC236}">
                <a16:creationId xmlns:a16="http://schemas.microsoft.com/office/drawing/2014/main" id="{530D2EE6-8513-4E47-B848-D31AAC7E09EB}"/>
              </a:ext>
            </a:extLst>
          </p:cNvPr>
          <p:cNvSpPr txBox="1"/>
          <p:nvPr/>
        </p:nvSpPr>
        <p:spPr>
          <a:xfrm>
            <a:off x="7997103" y="11510464"/>
            <a:ext cx="1293548" cy="474489"/>
          </a:xfrm>
          <a:prstGeom prst="rect">
            <a:avLst/>
          </a:prstGeom>
        </p:spPr>
        <p:txBody>
          <a:bodyPr vert="horz" wrap="square" lIns="0" tIns="12700" rIns="0" bIns="0" rtlCol="0">
            <a:spAutoFit/>
          </a:bodyPr>
          <a:lstStyle/>
          <a:p>
            <a:pPr marL="12700">
              <a:lnSpc>
                <a:spcPct val="100000"/>
              </a:lnSpc>
              <a:spcBef>
                <a:spcPts val="100"/>
              </a:spcBef>
            </a:pPr>
            <a:r>
              <a:rPr lang="en-GB" sz="3000" b="1" spc="-65" dirty="0">
                <a:solidFill>
                  <a:srgbClr val="E8B463"/>
                </a:solidFill>
                <a:latin typeface="Lato"/>
                <a:cs typeface="Lato"/>
              </a:rPr>
              <a:t>Stage 5</a:t>
            </a:r>
            <a:r>
              <a:rPr lang="en-GB" sz="3000" b="1" spc="-85" dirty="0">
                <a:solidFill>
                  <a:srgbClr val="E8B463"/>
                </a:solidFill>
                <a:latin typeface="Lato"/>
                <a:cs typeface="Lato"/>
              </a:rPr>
              <a:t> </a:t>
            </a:r>
            <a:endParaRPr lang="en-GB" sz="3000" dirty="0">
              <a:solidFill>
                <a:srgbClr val="E8B463"/>
              </a:solidFill>
              <a:latin typeface="Lato"/>
              <a:cs typeface="Lato"/>
            </a:endParaRPr>
          </a:p>
        </p:txBody>
      </p:sp>
    </p:spTree>
    <p:extLst>
      <p:ext uri="{BB962C8B-B14F-4D97-AF65-F5344CB8AC3E}">
        <p14:creationId xmlns:p14="http://schemas.microsoft.com/office/powerpoint/2010/main" val="1376569328"/>
      </p:ext>
    </p:extLst>
  </p:cSld>
  <p:clrMapOvr>
    <a:masterClrMapping/>
  </p:clrMapOvr>
</p:sld>
</file>

<file path=ppt/theme/theme1.xml><?xml version="1.0" encoding="utf-8"?>
<a:theme xmlns:a="http://schemas.openxmlformats.org/drawingml/2006/main" name="Office Theme">
  <a:themeElements>
    <a:clrScheme name="CEC Body text">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wrap="square" lIns="0" tIns="12700" rIns="0" bIns="0" rtlCol="0">
        <a:spAutoFit/>
      </a:bodyPr>
      <a:lstStyle>
        <a:defPPr marL="12700" algn="l">
          <a:lnSpc>
            <a:spcPct val="100000"/>
          </a:lnSpc>
          <a:spcBef>
            <a:spcPts val="100"/>
          </a:spcBef>
          <a:defRPr sz="3000" b="1" spc="-85" dirty="0" smtClean="0">
            <a:solidFill>
              <a:srgbClr val="00A8A8"/>
            </a:solidFill>
            <a:latin typeface="Lato"/>
            <a:cs typeface="Lato"/>
          </a:defRPr>
        </a:defPPr>
      </a:lst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f2cac45-ce12-4b41-9637-e30763b04556">
      <Terms xmlns="http://schemas.microsoft.com/office/infopath/2007/PartnerControls"/>
    </lcf76f155ced4ddcb4097134ff3c332f>
    <TaxCatchAll xmlns="282d3754-36f5-4069-890e-8cd094c736a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B9742FA0EC4DC4EABC535A1B4AA5224" ma:contentTypeVersion="15" ma:contentTypeDescription="Create a new document." ma:contentTypeScope="" ma:versionID="b4bc0501be5a987562113724f002d42d">
  <xsd:schema xmlns:xsd="http://www.w3.org/2001/XMLSchema" xmlns:xs="http://www.w3.org/2001/XMLSchema" xmlns:p="http://schemas.microsoft.com/office/2006/metadata/properties" xmlns:ns2="df2cac45-ce12-4b41-9637-e30763b04556" xmlns:ns3="282d3754-36f5-4069-890e-8cd094c736a4" targetNamespace="http://schemas.microsoft.com/office/2006/metadata/properties" ma:root="true" ma:fieldsID="b623b23369c299f2c5f99e231af59a18" ns2:_="" ns3:_="">
    <xsd:import namespace="df2cac45-ce12-4b41-9637-e30763b04556"/>
    <xsd:import namespace="282d3754-36f5-4069-890e-8cd094c736a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2cac45-ce12-4b41-9637-e30763b045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82d3754-36f5-4069-890e-8cd094c736a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d4fcbfc-7154-495e-8ba5-bcb8b7460153}" ma:internalName="TaxCatchAll" ma:showField="CatchAllData" ma:web="282d3754-36f5-4069-890e-8cd094c736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FCC192-1815-4CFC-A0B8-D56EDA3407A8}">
  <ds:schemaRefs>
    <ds:schemaRef ds:uri="http://purl.org/dc/terms/"/>
    <ds:schemaRef ds:uri="http://schemas.openxmlformats.org/package/2006/metadata/core-properties"/>
    <ds:schemaRef ds:uri="http://purl.org/dc/dcmitype/"/>
    <ds:schemaRef ds:uri="http://schemas.microsoft.com/office/infopath/2007/PartnerControls"/>
    <ds:schemaRef ds:uri="f78376ce-af3d-4282-9d80-1e3592f92b7e"/>
    <ds:schemaRef ds:uri="http://purl.org/dc/elements/1.1/"/>
    <ds:schemaRef ds:uri="http://schemas.microsoft.com/office/2006/metadata/properties"/>
    <ds:schemaRef ds:uri="http://schemas.microsoft.com/office/2006/documentManagement/types"/>
    <ds:schemaRef ds:uri="ab759251-528b-45ad-994b-59575bfd7944"/>
    <ds:schemaRef ds:uri="http://www.w3.org/XML/1998/namespace"/>
  </ds:schemaRefs>
</ds:datastoreItem>
</file>

<file path=customXml/itemProps2.xml><?xml version="1.0" encoding="utf-8"?>
<ds:datastoreItem xmlns:ds="http://schemas.openxmlformats.org/officeDocument/2006/customXml" ds:itemID="{5AC4B299-CEBC-42D9-84E6-3E00D42808BC}">
  <ds:schemaRefs>
    <ds:schemaRef ds:uri="http://schemas.microsoft.com/sharepoint/v3/contenttype/forms"/>
  </ds:schemaRefs>
</ds:datastoreItem>
</file>

<file path=customXml/itemProps3.xml><?xml version="1.0" encoding="utf-8"?>
<ds:datastoreItem xmlns:ds="http://schemas.openxmlformats.org/officeDocument/2006/customXml" ds:itemID="{03DC7AF7-78AB-4FD6-8CB2-070045DD5205}"/>
</file>

<file path=docProps/app.xml><?xml version="1.0" encoding="utf-8"?>
<Properties xmlns="http://schemas.openxmlformats.org/officeDocument/2006/extended-properties" xmlns:vt="http://schemas.openxmlformats.org/officeDocument/2006/docPropsVTypes">
  <Template/>
  <TotalTime>218</TotalTime>
  <Words>586</Words>
  <Application>Microsoft Office PowerPoint</Application>
  <PresentationFormat>Custom</PresentationFormat>
  <Paragraphs>25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Lato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Dillon</dc:creator>
  <cp:lastModifiedBy>B Billington</cp:lastModifiedBy>
  <cp:revision>12</cp:revision>
  <dcterms:created xsi:type="dcterms:W3CDTF">2020-04-16T08:53:31Z</dcterms:created>
  <dcterms:modified xsi:type="dcterms:W3CDTF">2023-05-18T18:17:56Z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2020-04-16T00:00:00Z</vt:filetime>
  </property>
  <property fmtid="{D5CDD505-2E9C-101B-9397-08002B2CF9AE}" pid="3" name="Creator">
    <vt:lpwstr>Adobe InDesign 15.0 (Macintosh)</vt:lpwstr>
  </property>
  <property fmtid="{D5CDD505-2E9C-101B-9397-08002B2CF9AE}" pid="4" name="LastSaved">
    <vt:filetime>2020-04-16T00:00:00Z</vt:filetime>
  </property>
  <property fmtid="{D5CDD505-2E9C-101B-9397-08002B2CF9AE}" pid="5" name="ContentTypeId">
    <vt:lpwstr>0x0101006C9F83F80C887643A7CDBB5FF7BBCF64</vt:lpwstr>
  </property>
  <property fmtid="{D5CDD505-2E9C-101B-9397-08002B2CF9AE}" pid="6" name="MSIP_Label_71dda7c5-96ca-48e3-9e3a-5c391aea2853_Enabled">
    <vt:lpwstr>True</vt:lpwstr>
  </property>
  <property fmtid="{D5CDD505-2E9C-101B-9397-08002B2CF9AE}" pid="7" name="MSIP_Label_71dda7c5-96ca-48e3-9e3a-5c391aea2853_SiteId">
    <vt:lpwstr>a091745a-b7d8-4d7a-b2a6-1359053d4510</vt:lpwstr>
  </property>
  <property fmtid="{D5CDD505-2E9C-101B-9397-08002B2CF9AE}" pid="8" name="MSIP_Label_71dda7c5-96ca-48e3-9e3a-5c391aea2853_Ref">
    <vt:lpwstr>https://api.informationprotection.azure.com/api/a091745a-b7d8-4d7a-b2a6-1359053d4510</vt:lpwstr>
  </property>
  <property fmtid="{D5CDD505-2E9C-101B-9397-08002B2CF9AE}" pid="9" name="MSIP_Label_71dda7c5-96ca-48e3-9e3a-5c391aea2853_SetBy">
    <vt:lpwstr>bbillington@purpleoaksacademy.org</vt:lpwstr>
  </property>
  <property fmtid="{D5CDD505-2E9C-101B-9397-08002B2CF9AE}" pid="10" name="MSIP_Label_71dda7c5-96ca-48e3-9e3a-5c391aea2853_SetDate">
    <vt:lpwstr>2020-11-30T16:23:18.7835373+00:00</vt:lpwstr>
  </property>
  <property fmtid="{D5CDD505-2E9C-101B-9397-08002B2CF9AE}" pid="11" name="MSIP_Label_71dda7c5-96ca-48e3-9e3a-5c391aea2853_Name">
    <vt:lpwstr>General</vt:lpwstr>
  </property>
  <property fmtid="{D5CDD505-2E9C-101B-9397-08002B2CF9AE}" pid="12" name="MSIP_Label_71dda7c5-96ca-48e3-9e3a-5c391aea2853_Application">
    <vt:lpwstr>Microsoft Azure Information Protection</vt:lpwstr>
  </property>
  <property fmtid="{D5CDD505-2E9C-101B-9397-08002B2CF9AE}" pid="13" name="MSIP_Label_71dda7c5-96ca-48e3-9e3a-5c391aea2853_Extended_MSFT_Method">
    <vt:lpwstr>Automatic</vt:lpwstr>
  </property>
  <property fmtid="{D5CDD505-2E9C-101B-9397-08002B2CF9AE}" pid="14" name="Sensitivity">
    <vt:lpwstr>General</vt:lpwstr>
  </property>
</Properties>
</file>